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89" r:id="rId4"/>
    <p:sldId id="298" r:id="rId5"/>
    <p:sldId id="299" r:id="rId6"/>
    <p:sldId id="274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shycacon%20demo.mp4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Bio%20Bubble.mp4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tranpernt%20Mobile.mp4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Shycon%20device.mp4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shycacon dem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4800" y="457200"/>
            <a:ext cx="8229600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Bio Bubbl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342900"/>
            <a:ext cx="8686800" cy="651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552575"/>
            <a:ext cx="4991100" cy="463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987" y="914400"/>
            <a:ext cx="7090013" cy="579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143000"/>
            <a:ext cx="821878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845488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44010" y="445009"/>
            <a:ext cx="9007010" cy="641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tranpernt Mobil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514350"/>
            <a:ext cx="8458200" cy="6343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681335"/>
            <a:ext cx="8382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>
                <a:cs typeface="Aharoni" pitchFamily="2" charset="-79"/>
              </a:rPr>
              <a:t>Q.5 </a:t>
            </a:r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Traditional Marketing Management VS Strategic Marketing Management</a:t>
            </a:r>
          </a:p>
          <a:p>
            <a:pPr marL="0" lvl="1" algn="ctr"/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752601"/>
            <a:ext cx="8077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(Shortcut to remember) </a:t>
            </a:r>
          </a:p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(</a:t>
            </a:r>
            <a:r>
              <a:rPr lang="en-US" sz="4400" b="1" dirty="0" smtClean="0">
                <a:solidFill>
                  <a:srgbClr val="FFFF00"/>
                </a:solidFill>
              </a:rPr>
              <a:t>M</a:t>
            </a:r>
            <a:r>
              <a:rPr lang="en-US" sz="4400" b="1" baseline="30000" dirty="0" smtClean="0">
                <a:solidFill>
                  <a:srgbClr val="FFFF00"/>
                </a:solidFill>
              </a:rPr>
              <a:t>2</a:t>
            </a:r>
            <a:r>
              <a:rPr lang="en-US" sz="4400" b="1" dirty="0" smtClean="0">
                <a:solidFill>
                  <a:srgbClr val="FFFF00"/>
                </a:solidFill>
              </a:rPr>
              <a:t> N</a:t>
            </a:r>
            <a:r>
              <a:rPr lang="en-US" sz="4400" b="1" baseline="30000" dirty="0" smtClean="0">
                <a:solidFill>
                  <a:srgbClr val="FFFF00"/>
                </a:solidFill>
              </a:rPr>
              <a:t>2</a:t>
            </a:r>
            <a:r>
              <a:rPr lang="en-US" sz="4400" b="1" dirty="0" smtClean="0">
                <a:solidFill>
                  <a:srgbClr val="FFFF00"/>
                </a:solidFill>
              </a:rPr>
              <a:t> S . RTO</a:t>
            </a:r>
            <a:r>
              <a:rPr lang="en-US" sz="4400" dirty="0" smtClean="0">
                <a:solidFill>
                  <a:srgbClr val="FFFF00"/>
                </a:solidFill>
              </a:rPr>
              <a:t>) </a:t>
            </a:r>
            <a:r>
              <a:rPr lang="en-US" sz="4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4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5" y="304801"/>
          <a:ext cx="8501507" cy="5892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020"/>
                <a:gridCol w="2695829"/>
                <a:gridCol w="2695829"/>
                <a:gridCol w="2695829"/>
              </a:tblGrid>
              <a:tr h="685799">
                <a:tc gridSpan="2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Particular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Traditional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Calibri"/>
                        </a:rPr>
                        <a:t>Marketing Management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algn="ctr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0" algn="ctr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Strategic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Calibri"/>
                        </a:rPr>
                        <a:t>Marketing</a:t>
                      </a:r>
                      <a:r>
                        <a:rPr lang="en-US" sz="1800" b="1" spc="-35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Management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603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Meaning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CS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+Profit+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Process adopted by firm to differentiate from competitors by providing superior value to its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customers.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3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515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515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595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Decision making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Reactive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Proactive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73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Strategy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3410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3410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Stable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286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Growth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63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Calibri"/>
                          <a:ea typeface="Calibri"/>
                          <a:cs typeface="Times New Roman"/>
                        </a:rPr>
                        <a:t>Swot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Relationship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with customer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6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Time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frame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Short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Long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6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Opportunity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Objectives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Profit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Social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and economic activities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3" y="304801"/>
          <a:ext cx="8458206" cy="5952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180"/>
                <a:gridCol w="3927513"/>
                <a:gridCol w="3927513"/>
              </a:tblGrid>
              <a:tr h="702197">
                <a:tc gridSpan="2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Particular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324485">
                        <a:lnSpc>
                          <a:spcPts val="138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Traditional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Calibri"/>
                        </a:rPr>
                        <a:t>Marketing Management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342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Meaning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It is  basically focused on </a:t>
                      </a:r>
                    </a:p>
                    <a:p>
                      <a:pPr marL="614045" marR="606425" algn="ctr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Customers</a:t>
                      </a:r>
                      <a:r>
                        <a:rPr lang="en-US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Satisfaction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+Profit+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71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515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515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765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Decision making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Reactive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76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Strategy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3410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3410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Stable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971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Calibri"/>
                          <a:ea typeface="Calibri"/>
                          <a:cs typeface="Times New Roman"/>
                        </a:rPr>
                        <a:t>Swot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Relationship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with customer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2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Time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frame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277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Short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2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Opportunity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2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Objectives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4045" marR="60642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4045" marR="60642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Profit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3" y="304801"/>
          <a:ext cx="8458206" cy="60959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180"/>
                <a:gridCol w="2749627"/>
                <a:gridCol w="5105399"/>
              </a:tblGrid>
              <a:tr h="712572">
                <a:tc gridSpan="2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Particular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30885" marR="724535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algn="ctr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marL="68580" marR="0" algn="ctr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Strategic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Calibri"/>
                        </a:rPr>
                        <a:t>Marketing</a:t>
                      </a:r>
                      <a:r>
                        <a:rPr lang="en-US" sz="1800" b="1" spc="-35" dirty="0"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Calibri"/>
                        </a:rPr>
                        <a:t>Management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668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Meaning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Process adopted by firm to differentiate from competitors by providing superior value to its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customers.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17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6305" algn="ctr"/>
                        </a:tabLs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66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Decision making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Proactive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73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of Strategy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286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Growth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17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Calibri"/>
                          <a:ea typeface="Calibri"/>
                          <a:cs typeface="Times New Roman"/>
                        </a:rPr>
                        <a:t>Swot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Relationship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with customer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Time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frame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1595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Long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Opportunity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0960" algn="ctr">
                        <a:lnSpc>
                          <a:spcPts val="12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Objectives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8580" marR="62865" algn="ctr">
                        <a:lnSpc>
                          <a:spcPts val="12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Social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and economic activities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45243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Last point mention today  date in feedback link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81000"/>
            <a:ext cx="5257800" cy="635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617538" y="0"/>
            <a:ext cx="9761538" cy="7319963"/>
          </a:xfrm>
        </p:spPr>
      </p:pic>
      <p:pic>
        <p:nvPicPr>
          <p:cNvPr id="4" name="Shycon devic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457200"/>
            <a:ext cx="85344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231</Words>
  <Application>Microsoft Office PowerPoint</Application>
  <PresentationFormat>On-screen Show (4:3)</PresentationFormat>
  <Paragraphs>192</Paragraphs>
  <Slides>17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60</cp:revision>
  <dcterms:created xsi:type="dcterms:W3CDTF">2020-06-02T07:05:21Z</dcterms:created>
  <dcterms:modified xsi:type="dcterms:W3CDTF">2021-09-18T16:54:12Z</dcterms:modified>
</cp:coreProperties>
</file>